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304" r:id="rId3"/>
    <p:sldId id="315" r:id="rId4"/>
    <p:sldId id="277" r:id="rId5"/>
    <p:sldId id="316" r:id="rId6"/>
    <p:sldId id="309" r:id="rId7"/>
    <p:sldId id="317" r:id="rId8"/>
    <p:sldId id="311" r:id="rId9"/>
    <p:sldId id="313" r:id="rId10"/>
    <p:sldId id="314" r:id="rId11"/>
    <p:sldId id="307" r:id="rId12"/>
    <p:sldId id="308" r:id="rId13"/>
    <p:sldId id="312" r:id="rId14"/>
    <p:sldId id="285" r:id="rId15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  <a:srgbClr val="BE66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0" autoAdjust="0"/>
    <p:restoredTop sz="95097" autoAdjust="0"/>
  </p:normalViewPr>
  <p:slideViewPr>
    <p:cSldViewPr snapToGrid="0">
      <p:cViewPr>
        <p:scale>
          <a:sx n="80" d="100"/>
          <a:sy n="80" d="100"/>
        </p:scale>
        <p:origin x="782" y="1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2" d="100"/>
          <a:sy n="72" d="100"/>
        </p:scale>
        <p:origin x="41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769B0D5-7F55-455B-B769-84B61581E250}" type="datetime1">
              <a:rPr lang="pt-BR" smtClean="0"/>
              <a:t>20/04/2022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4A4F617-7A30-41D4-AB86-5D833C98E18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4624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AFE56F6-A70B-491B-A989-29E38C94819E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4" name="Espaço reservado para 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B9A179D-2D27-49E2-B022-8EDDA2EFE682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1746034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sz="1200" i="1" dirty="0">
                <a:latin typeface="Arial" pitchFamily="34" charset="0"/>
                <a:cs typeface="Arial" pitchFamily="34" charset="0"/>
              </a:rPr>
              <a:t>Para alterar a imagem no slide, selecione e exclua a imagem. Em seguida, use o ícone Imagens no espaço reservado para inserir sua própria imagem.</a:t>
            </a:r>
          </a:p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1B9A179D-2D27-49E2-B022-8EDDA2EFE682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2422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2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71944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3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3286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4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126243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5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493515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Política de Gestão de Riscos Financeiros e de Commodities não traz diretrizes mandatórias quanto à proporção entre exposições a taxas pré ou pós-fixadas, entretanto a Diretoria de Controle de Riscos monitora constantemente as condições de mercado e pode propor à Comissão de Gestão de Riscos estratégias envolvendo os indexadores a fim de reduzir a exposição global da Companhia.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6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885862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empresa possui grande parte da dívida atrelada ao USD tendo em vista que o grosso da receita da empresa também é dolarizada. Percebemos que a depreciação do BRL versus o dólar representa o maior risco para a empresa.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dirty="0"/>
              <a:t>A Companhia possui ativos e passivos expostos a este risco, porém a Política de Gestão de Riscos Financeiros e de Commodities </a:t>
            </a:r>
            <a:r>
              <a:rPr lang="pt-BR" b="1" dirty="0"/>
              <a:t>é clara ao não entender que a simples existência de exposições contrárias promova naturalmente proteção econômica, pois devem ser apreciadas outras questões pertinentes, como descasamentos de prazo e a volatilidade do mercado.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8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44511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Para fins de proteção cambial a Companhia inclui em sua exposição a dívida líquida de controladas no exterior. Embora essas dívidas não gerem exposição cambial no resultado da Companhia (por estarem no exterior, e na moeda funcional de cada país), essas dívidas na consolidação sofrem efeito do câmbio, impactando o patrimônio líquido como variação cambial de investimento, influenciando o endividamento consolidado da Companhia, e consequentemente os indicadores de alavancagem.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9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974138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maior risco pra empresa atualmente é um aumento do CDI dado que a empresa possui um montante grande de dívida pós-fixada: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10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0516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11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52634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Embora a empresa tenha exposição a uma série de outras commodities tais como boi, porco, milho, soja, energia tanto nos mercados norte-americanos como brasileiro e australiano, optamos por deixar somente a análise de sensibilidade da variação do preço do Boi para a operação da JBS USA.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Percebemos que a depreciação no valor do boi representa um forte efeito negativo para as operações da empresa.</a:t>
            </a:r>
            <a:endParaRPr lang="pt-BR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12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425340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13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997046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BR" noProof="0" smtClean="0"/>
              <a:t>14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480031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vre 11"/>
          <p:cNvSpPr>
            <a:spLocks noChangeArrowheads="1"/>
          </p:cNvSpPr>
          <p:nvPr/>
        </p:nvSpPr>
        <p:spPr bwMode="white">
          <a:xfrm>
            <a:off x="8429022" y="0"/>
            <a:ext cx="3762978" cy="6858000"/>
          </a:xfrm>
          <a:custGeom>
            <a:avLst/>
            <a:gdLst>
              <a:gd name="connsiteX0" fmla="*/ 0 w 3762978"/>
              <a:gd name="connsiteY0" fmla="*/ 0 h 6858000"/>
              <a:gd name="connsiteX1" fmla="*/ 3762978 w 3762978"/>
              <a:gd name="connsiteY1" fmla="*/ 0 h 6858000"/>
              <a:gd name="connsiteX2" fmla="*/ 3762978 w 3762978"/>
              <a:gd name="connsiteY2" fmla="*/ 6858000 h 6858000"/>
              <a:gd name="connsiteX3" fmla="*/ 338667 w 3762978"/>
              <a:gd name="connsiteY3" fmla="*/ 6858000 h 6858000"/>
              <a:gd name="connsiteX4" fmla="*/ 1189567 w 3762978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978" h="6858000">
                <a:moveTo>
                  <a:pt x="0" y="0"/>
                </a:moveTo>
                <a:lnTo>
                  <a:pt x="3762978" y="0"/>
                </a:lnTo>
                <a:lnTo>
                  <a:pt x="3762978" y="6858000"/>
                </a:lnTo>
                <a:lnTo>
                  <a:pt x="338667" y="6858000"/>
                </a:lnTo>
                <a:lnTo>
                  <a:pt x="1189567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pt-BR" sz="1800" noProof="0" dirty="0"/>
          </a:p>
        </p:txBody>
      </p:sp>
      <p:sp>
        <p:nvSpPr>
          <p:cNvPr id="7" name="Forma Livre 6"/>
          <p:cNvSpPr>
            <a:spLocks/>
          </p:cNvSpPr>
          <p:nvPr/>
        </p:nvSpPr>
        <p:spPr bwMode="auto">
          <a:xfrm>
            <a:off x="8145385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BR" sz="1800" noProof="0" dirty="0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7950653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BR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0" y="1873584"/>
            <a:ext cx="6400800" cy="2560320"/>
          </a:xfrm>
        </p:spPr>
        <p:txBody>
          <a:bodyPr rtlCol="0"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5400" y="4572000"/>
            <a:ext cx="6400800" cy="1600200"/>
          </a:xfrm>
        </p:spPr>
        <p:txBody>
          <a:bodyPr rtlCol="0"/>
          <a:lstStyle>
            <a:lvl1pPr marL="0" indent="0" algn="l">
              <a:spcBef>
                <a:spcPts val="120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56808FD-172B-458D-9673-9B802D458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9" y="200086"/>
            <a:ext cx="914031" cy="9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6F022E-73DC-465B-A81F-663C39E9C6BC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5961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e título com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sz="1800" noProof="0" dirty="0"/>
          </a:p>
        </p:txBody>
      </p:sp>
      <p:sp>
        <p:nvSpPr>
          <p:cNvPr id="11" name="Forma Livre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BR" sz="1800" noProof="0" dirty="0"/>
          </a:p>
        </p:txBody>
      </p:sp>
      <p:sp>
        <p:nvSpPr>
          <p:cNvPr id="12" name="Forma Livre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BR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rtlCol="0"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5" name="Espaço reservado para imagem 14" descr="Um espaço reservado vazio para adicionar uma imagem. Clique no espaço reservado e selecione a imagem que você deseja adicionar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2483958-4520-4C36-AE6C-AB6F122857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9" y="200086"/>
            <a:ext cx="914031" cy="9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5"/>
          <p:cNvSpPr>
            <a:spLocks noChangeArrowheads="1"/>
          </p:cNvSpPr>
          <p:nvPr/>
        </p:nvSpPr>
        <p:spPr bwMode="white">
          <a:xfrm>
            <a:off x="9622368" y="0"/>
            <a:ext cx="2569632" cy="6858000"/>
          </a:xfrm>
          <a:custGeom>
            <a:avLst/>
            <a:gdLst/>
            <a:ahLst/>
            <a:cxnLst/>
            <a:rect l="l" t="t" r="r" b="b"/>
            <a:pathLst>
              <a:path w="1927224" h="6858000">
                <a:moveTo>
                  <a:pt x="0" y="0"/>
                </a:moveTo>
                <a:lnTo>
                  <a:pt x="1927224" y="0"/>
                </a:lnTo>
                <a:lnTo>
                  <a:pt x="192722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sz="1800" noProof="0" dirty="0"/>
          </a:p>
        </p:txBody>
      </p:sp>
      <p:sp>
        <p:nvSpPr>
          <p:cNvPr id="8" name="Forma Livre 6"/>
          <p:cNvSpPr>
            <a:spLocks/>
          </p:cNvSpPr>
          <p:nvPr/>
        </p:nvSpPr>
        <p:spPr bwMode="auto">
          <a:xfrm>
            <a:off x="9237132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BR" sz="1800" noProof="0" dirty="0"/>
          </a:p>
        </p:txBody>
      </p:sp>
      <p:sp>
        <p:nvSpPr>
          <p:cNvPr id="9" name="Forma Livre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BR" sz="1800" noProof="0" dirty="0"/>
          </a:p>
        </p:txBody>
      </p:sp>
      <p:sp>
        <p:nvSpPr>
          <p:cNvPr id="10" name="Forma Livre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BR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398" y="2914650"/>
            <a:ext cx="8046720" cy="1557338"/>
          </a:xfrm>
        </p:spPr>
        <p:txBody>
          <a:bodyPr rtlCol="0"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398" y="4589463"/>
            <a:ext cx="8046718" cy="1011237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2611669-AB1F-4407-9425-8DAD47C169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9" y="200086"/>
            <a:ext cx="914031" cy="9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4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95400" y="1828800"/>
            <a:ext cx="4572000" cy="4343400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24600" y="1828799"/>
            <a:ext cx="4572000" cy="4343401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32D7E7-0E3D-42EA-B60A-46262A5D0676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BR" noProof="0" smtClean="0"/>
              <a:t>‹nº›</a:t>
            </a:fld>
            <a:endParaRPr lang="pt-BR" noProof="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309CA65-6062-4489-A34A-4EC18B0D2B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9" y="200086"/>
            <a:ext cx="914031" cy="9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572000" cy="850392"/>
          </a:xfrm>
        </p:spPr>
        <p:txBody>
          <a:bodyPr rtlCol="0"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95400" y="2705100"/>
            <a:ext cx="4572000" cy="3467100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324600" y="1828800"/>
            <a:ext cx="4572000" cy="847725"/>
          </a:xfrm>
        </p:spPr>
        <p:txBody>
          <a:bodyPr rtlCol="0"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324600" y="2705100"/>
            <a:ext cx="4572000" cy="3467100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DCB2DA-9F14-430D-AF4F-64B6EB5E00E7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BR" noProof="0" smtClean="0"/>
              <a:t>‹nº›</a:t>
            </a:fld>
            <a:endParaRPr lang="pt-BR" noProof="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BBB07B9-53E7-437D-A753-7145BA6969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9" y="200086"/>
            <a:ext cx="914031" cy="9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A91CED-09DA-4ECE-92C8-759A4ED95185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BR" noProof="0" smtClean="0"/>
              <a:t>‹nº›</a:t>
            </a:fld>
            <a:endParaRPr lang="pt-BR" noProof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16FDE97-8880-4D20-9F2B-11D682817D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9" y="200086"/>
            <a:ext cx="914031" cy="9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518F8F-CA65-4BFD-A461-B66071DAF05B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BR" noProof="0" smtClean="0"/>
              <a:t>‹nº›</a:t>
            </a:fld>
            <a:endParaRPr lang="pt-BR" noProof="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401B518-4150-4424-97EE-960C62FC95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9" y="200086"/>
            <a:ext cx="914031" cy="9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28209" y="1828800"/>
            <a:ext cx="6126480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F51EBE-146A-4C5F-B6C5-AA4426FEB226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BR" noProof="0" smtClean="0"/>
              <a:t>‹nº›</a:t>
            </a:fld>
            <a:endParaRPr lang="pt-BR" noProof="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979B840-944A-42C4-8166-EE035FF27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9" y="200086"/>
            <a:ext cx="914031" cy="9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"/>
          <p:cNvSpPr>
            <a:spLocks noGrp="1"/>
          </p:cNvSpPr>
          <p:nvPr>
            <p:ph type="pic" idx="1"/>
          </p:nvPr>
        </p:nvSpPr>
        <p:spPr>
          <a:xfrm>
            <a:off x="4724400" y="1828801"/>
            <a:ext cx="6172200" cy="4343400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540BCD-A9BE-4069-AF5C-2A3DFF693F79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BR" noProof="0" smtClean="0"/>
              <a:t>‹nº›</a:t>
            </a:fld>
            <a:endParaRPr lang="pt-BR" noProof="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C656D32-10C3-4712-A977-E21337C460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9" y="200086"/>
            <a:ext cx="914031" cy="9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uas Imagens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 bwMode="invGray">
          <a:xfrm>
            <a:off x="1295400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0" name="Retângulo 9"/>
          <p:cNvSpPr/>
          <p:nvPr/>
        </p:nvSpPr>
        <p:spPr bwMode="invGray">
          <a:xfrm>
            <a:off x="6324599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1" name="Retângulo 10"/>
          <p:cNvSpPr/>
          <p:nvPr/>
        </p:nvSpPr>
        <p:spPr>
          <a:xfrm>
            <a:off x="1295400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 dirty="0"/>
          </a:p>
        </p:txBody>
      </p:sp>
      <p:sp>
        <p:nvSpPr>
          <p:cNvPr id="12" name="Retângulo 11"/>
          <p:cNvSpPr/>
          <p:nvPr/>
        </p:nvSpPr>
        <p:spPr>
          <a:xfrm>
            <a:off x="6324599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"/>
          <p:cNvSpPr>
            <a:spLocks noGrp="1"/>
          </p:cNvSpPr>
          <p:nvPr>
            <p:ph type="pic" idx="1"/>
          </p:nvPr>
        </p:nvSpPr>
        <p:spPr>
          <a:xfrm>
            <a:off x="1298448" y="1828801"/>
            <a:ext cx="4572000" cy="3428999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invGray">
          <a:xfrm>
            <a:off x="1371273" y="5333098"/>
            <a:ext cx="4420252" cy="839102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8" name="Espaço reservado para imagem 2" descr="Um espaço reservado vazio para adicionar uma imagem. Clique no espaço reservado e selecione a imagem que você deseja adicionar"/>
          <p:cNvSpPr>
            <a:spLocks noGrp="1"/>
          </p:cNvSpPr>
          <p:nvPr>
            <p:ph type="pic" idx="13"/>
          </p:nvPr>
        </p:nvSpPr>
        <p:spPr>
          <a:xfrm>
            <a:off x="6324600" y="1828801"/>
            <a:ext cx="4572000" cy="3428999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3" name="Espaço reservado para texto 3"/>
          <p:cNvSpPr>
            <a:spLocks noGrp="1"/>
          </p:cNvSpPr>
          <p:nvPr>
            <p:ph type="body" sz="half" idx="14"/>
          </p:nvPr>
        </p:nvSpPr>
        <p:spPr bwMode="invGray">
          <a:xfrm>
            <a:off x="6412954" y="5333098"/>
            <a:ext cx="4420252" cy="839102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ECCB52-40C2-4E99-85EA-E8A293866E2D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94401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4EF33E-C11E-476F-ABF9-879EF9D37700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929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 rot="5400000">
            <a:off x="7562850" y="2228850"/>
            <a:ext cx="6858000" cy="2400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8" name="Retângulo 7"/>
          <p:cNvSpPr/>
          <p:nvPr/>
        </p:nvSpPr>
        <p:spPr>
          <a:xfrm rot="5400000">
            <a:off x="6331230" y="3387909"/>
            <a:ext cx="6858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9" name="Retângulo 8"/>
          <p:cNvSpPr/>
          <p:nvPr/>
        </p:nvSpPr>
        <p:spPr>
          <a:xfrm rot="5400000">
            <a:off x="6251613" y="3387909"/>
            <a:ext cx="6858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71318" y="685800"/>
            <a:ext cx="1033272" cy="5486400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95400" y="685800"/>
            <a:ext cx="7976754" cy="5486400"/>
          </a:xfrm>
        </p:spPr>
        <p:txBody>
          <a:bodyPr vert="eaVert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3A9F66-FD54-49C7-9D08-483FEB75E766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A7F8E3F6-DE14-48B2-B2BC-6FABA9630FB8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86B2C36-8A09-4AE7-899F-4C387432E4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9" y="200086"/>
            <a:ext cx="914031" cy="9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1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 bwMode="white">
          <a:xfrm>
            <a:off x="0" y="0"/>
            <a:ext cx="12192000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8" name="Retângulo 7"/>
          <p:cNvSpPr/>
          <p:nvPr userDrawn="1"/>
        </p:nvSpPr>
        <p:spPr>
          <a:xfrm>
            <a:off x="0" y="1371600"/>
            <a:ext cx="12192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9" name="Retângulo 8"/>
          <p:cNvSpPr/>
          <p:nvPr userDrawn="1"/>
        </p:nvSpPr>
        <p:spPr>
          <a:xfrm>
            <a:off x="0" y="1443006"/>
            <a:ext cx="12192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 dirty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F879DE6-BF0A-412B-BA5D-89651B90F81D}" type="datetime1">
              <a:rPr lang="pt-BR" noProof="0" smtClean="0"/>
              <a:t>20/04/2022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7F8E3F6-DE14-48B2-B2BC-6FABA9630FB8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688B8F1-E5B9-4878-B139-43ADAA00BA1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9" y="200086"/>
            <a:ext cx="914031" cy="9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berenicedamke/" TargetMode="External"/><Relationship Id="rId7" Type="http://schemas.openxmlformats.org/officeDocument/2006/relationships/hyperlink" Target="http://www.damkeconsultoria.com.br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erenice@damkeconsultoria.com.br" TargetMode="External"/><Relationship Id="rId5" Type="http://schemas.openxmlformats.org/officeDocument/2006/relationships/hyperlink" Target="https://www.youtube.com/channel/UCIhpw-qsgC468URr0X8V5IQ" TargetMode="External"/><Relationship Id="rId4" Type="http://schemas.openxmlformats.org/officeDocument/2006/relationships/hyperlink" Target="https://twitter.com/BereniceDamk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1" y="1344704"/>
            <a:ext cx="4918787" cy="2173980"/>
          </a:xfrm>
        </p:spPr>
        <p:txBody>
          <a:bodyPr rtlCol="0">
            <a:normAutofit/>
          </a:bodyPr>
          <a:lstStyle/>
          <a:p>
            <a:pPr rtl="0"/>
            <a:r>
              <a:rPr lang="pt-BR" b="1" dirty="0"/>
              <a:t>JBS (#JBSS3)</a:t>
            </a:r>
            <a:r>
              <a:rPr lang="pt-BR" dirty="0"/>
              <a:t>:</a:t>
            </a:r>
            <a:br>
              <a:rPr lang="pt-BR" dirty="0"/>
            </a:br>
            <a:r>
              <a:rPr lang="pt-BR" dirty="0"/>
              <a:t>Apresentação de Resultado– 4T2021</a:t>
            </a:r>
          </a:p>
        </p:txBody>
      </p:sp>
      <p:pic>
        <p:nvPicPr>
          <p:cNvPr id="5" name="Espaço reservado para imagem 4" descr="Rua da cidade com desfoque de movimento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" b="14"/>
          <a:stretch>
            <a:fillRect/>
          </a:stretch>
        </p:blipFill>
        <p:spPr/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58306" y="4332973"/>
            <a:ext cx="4855882" cy="1600200"/>
          </a:xfrm>
        </p:spPr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pt-BR" sz="2000" dirty="0">
                <a:latin typeface="+mj-lt"/>
              </a:rPr>
              <a:t>Análise feita por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sz="2000" dirty="0">
                <a:latin typeface="+mj-lt"/>
                <a:ea typeface="+mj-ea"/>
                <a:cs typeface="+mj-cs"/>
              </a:rPr>
              <a:t>Berenice Righi Damke e </a:t>
            </a:r>
            <a:r>
              <a:rPr lang="pt-BR" sz="2000" dirty="0"/>
              <a:t>Pedro Di Carmo</a:t>
            </a:r>
            <a:r>
              <a:rPr lang="pt-BR" sz="2000" dirty="0">
                <a:latin typeface="+mj-lt"/>
                <a:ea typeface="+mj-ea"/>
                <a:cs typeface="+mj-cs"/>
              </a:rPr>
              <a:t>, da 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Damke Consultoria e Treinamento</a:t>
            </a:r>
            <a:r>
              <a:rPr lang="pt-BR" sz="2000" dirty="0"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1026" name="Picture 2" descr="JBS - Alimentando o mundo com o que há de melh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313" y="2308077"/>
            <a:ext cx="3985501" cy="224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5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5D8A8F3-B85D-4525-BD89-CEAAF82A6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416" y="206705"/>
            <a:ext cx="8890005" cy="642382"/>
          </a:xfrm>
        </p:spPr>
        <p:txBody>
          <a:bodyPr rtlCol="0">
            <a:noAutofit/>
          </a:bodyPr>
          <a:lstStyle/>
          <a:p>
            <a:pPr rtl="0"/>
            <a:r>
              <a:rPr lang="pt-BR" sz="2800" dirty="0"/>
              <a:t>JBS: A Empresa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049CC82-7611-41AC-B208-1649A92ED7C1}"/>
              </a:ext>
            </a:extLst>
          </p:cNvPr>
          <p:cNvSpPr txBox="1"/>
          <p:nvPr/>
        </p:nvSpPr>
        <p:spPr>
          <a:xfrm>
            <a:off x="488272" y="6583542"/>
            <a:ext cx="11523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BE660E"/>
                </a:solidFill>
              </a:rPr>
              <a:t>Esta análise foi feita pela Damke Consultoria e Treinamento, visando a melhor compreensão das práticas de hedge e uso de derivativos da JBS, com base no ITR do 4T2021.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DE266F1-EEEE-4C59-925B-263A99FACA3F}"/>
              </a:ext>
            </a:extLst>
          </p:cNvPr>
          <p:cNvSpPr txBox="1"/>
          <p:nvPr/>
        </p:nvSpPr>
        <p:spPr>
          <a:xfrm>
            <a:off x="112680" y="6284417"/>
            <a:ext cx="3522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Relatório da Administração4T2021, p. 5.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36724" t="28725" r="14655" b="7796"/>
          <a:stretch/>
        </p:blipFill>
        <p:spPr>
          <a:xfrm>
            <a:off x="112679" y="1655380"/>
            <a:ext cx="6603429" cy="4606912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8E800398-F9CD-4C45-AD86-B46CF554E404}"/>
              </a:ext>
            </a:extLst>
          </p:cNvPr>
          <p:cNvSpPr txBox="1">
            <a:spLocks/>
          </p:cNvSpPr>
          <p:nvPr/>
        </p:nvSpPr>
        <p:spPr>
          <a:xfrm>
            <a:off x="6716109" y="1655380"/>
            <a:ext cx="5296137" cy="4629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JBS está presente em mais de 20 países e é atualmente a maior empresa de alimentos e de proteína do mundo, com receita líquida superior a de gigantes como Nestlé e PepsiCo.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empresa possui aproximadamente 50% da receita proveniente do negócio nos EUA, seguido pela Ásia e Brasil que, somados, representam 25% da receita.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JBS possui negócios no Brasil e no exterior e possui uma política de hedge que talvez possa ser considerada uma das mais complexas e extensa de todas as empresas brasileiras.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empresa possui exposição a diversos fatores, sendo eles juros, moedas e commodities. </a:t>
            </a:r>
          </a:p>
        </p:txBody>
      </p:sp>
    </p:spTree>
    <p:extLst>
      <p:ext uri="{BB962C8B-B14F-4D97-AF65-F5344CB8AC3E}">
        <p14:creationId xmlns:p14="http://schemas.microsoft.com/office/powerpoint/2010/main" val="276608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5D8A8F3-B85D-4525-BD89-CEAAF82A6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416" y="206705"/>
            <a:ext cx="8890005" cy="642382"/>
          </a:xfrm>
        </p:spPr>
        <p:txBody>
          <a:bodyPr rtlCol="0">
            <a:noAutofit/>
          </a:bodyPr>
          <a:lstStyle/>
          <a:p>
            <a:pPr rtl="0"/>
            <a:r>
              <a:rPr lang="pt-BR" sz="2800" dirty="0"/>
              <a:t>JBS: A Empresa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049CC82-7611-41AC-B208-1649A92ED7C1}"/>
              </a:ext>
            </a:extLst>
          </p:cNvPr>
          <p:cNvSpPr txBox="1"/>
          <p:nvPr/>
        </p:nvSpPr>
        <p:spPr>
          <a:xfrm>
            <a:off x="488272" y="6583542"/>
            <a:ext cx="11523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BE660E"/>
                </a:solidFill>
              </a:rPr>
              <a:t>Esta análise foi feita pela Damke Consultoria e Treinamento, visando a melhor compreensão das práticas de hedge e uso de derivativos da JBS, com base no ITR do 4T2021.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DE266F1-EEEE-4C59-925B-263A99FACA3F}"/>
              </a:ext>
            </a:extLst>
          </p:cNvPr>
          <p:cNvSpPr txBox="1"/>
          <p:nvPr/>
        </p:nvSpPr>
        <p:spPr>
          <a:xfrm>
            <a:off x="1332261" y="5986571"/>
            <a:ext cx="3522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Apresentação de Resultado 4T2021, p. 42.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l="25345" t="30335" r="2499" b="9176"/>
          <a:stretch/>
        </p:blipFill>
        <p:spPr>
          <a:xfrm>
            <a:off x="1332261" y="1797269"/>
            <a:ext cx="8797160" cy="4146331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977352" y="2112579"/>
            <a:ext cx="1749972" cy="72521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7977352" y="4877265"/>
            <a:ext cx="1749972" cy="72521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42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5D8A8F3-B85D-4525-BD89-CEAAF82A6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416" y="206705"/>
            <a:ext cx="8890005" cy="642382"/>
          </a:xfrm>
        </p:spPr>
        <p:txBody>
          <a:bodyPr rtlCol="0">
            <a:noAutofit/>
          </a:bodyPr>
          <a:lstStyle/>
          <a:p>
            <a:pPr rtl="0"/>
            <a:r>
              <a:rPr lang="pt-BR" sz="2800" dirty="0"/>
              <a:t>JBSS3: Resultado Consolidado 4T2021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049CC82-7611-41AC-B208-1649A92ED7C1}"/>
              </a:ext>
            </a:extLst>
          </p:cNvPr>
          <p:cNvSpPr txBox="1"/>
          <p:nvPr/>
        </p:nvSpPr>
        <p:spPr>
          <a:xfrm>
            <a:off x="488272" y="6583542"/>
            <a:ext cx="11523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BE660E"/>
                </a:solidFill>
              </a:rPr>
              <a:t>Esta análise foi feita pela Damke Consultoria e Treinamento, visando a melhor compreensão das práticas de hedge e uso de derivativos da JBS, com base no ITR do 4T2021.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DE266F1-EEEE-4C59-925B-263A99FACA3F}"/>
              </a:ext>
            </a:extLst>
          </p:cNvPr>
          <p:cNvSpPr txBox="1"/>
          <p:nvPr/>
        </p:nvSpPr>
        <p:spPr>
          <a:xfrm>
            <a:off x="488272" y="6306543"/>
            <a:ext cx="4335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Release do Resultado 4T2021, p. 19.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l="26250" t="40455" r="16724" b="29415"/>
          <a:stretch/>
        </p:blipFill>
        <p:spPr>
          <a:xfrm>
            <a:off x="362590" y="1452646"/>
            <a:ext cx="6952593" cy="206528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/>
          <a:srcRect l="24310" t="24816" r="13491" b="18145"/>
          <a:stretch/>
        </p:blipFill>
        <p:spPr>
          <a:xfrm>
            <a:off x="362590" y="3555730"/>
            <a:ext cx="6952593" cy="2670239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182" y="1464255"/>
            <a:ext cx="4876817" cy="271309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7315180" y="1650327"/>
            <a:ext cx="2537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Dólar 4T21: 5,36 – 5,70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183" y="3497709"/>
            <a:ext cx="4876818" cy="3085833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315180" y="3845815"/>
            <a:ext cx="2537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Boi 4T21: 274 – 343</a:t>
            </a:r>
          </a:p>
        </p:txBody>
      </p:sp>
    </p:spTree>
    <p:extLst>
      <p:ext uri="{BB962C8B-B14F-4D97-AF65-F5344CB8AC3E}">
        <p14:creationId xmlns:p14="http://schemas.microsoft.com/office/powerpoint/2010/main" val="429290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5D8A8F3-B85D-4525-BD89-CEAAF82A6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416" y="206705"/>
            <a:ext cx="8890005" cy="642382"/>
          </a:xfrm>
        </p:spPr>
        <p:txBody>
          <a:bodyPr rtlCol="0">
            <a:noAutofit/>
          </a:bodyPr>
          <a:lstStyle/>
          <a:p>
            <a:pPr rtl="0"/>
            <a:r>
              <a:rPr lang="pt-BR" sz="2800" dirty="0"/>
              <a:t>JBSS3: Resultado Consolidado 4T2021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049CC82-7611-41AC-B208-1649A92ED7C1}"/>
              </a:ext>
            </a:extLst>
          </p:cNvPr>
          <p:cNvSpPr txBox="1"/>
          <p:nvPr/>
        </p:nvSpPr>
        <p:spPr>
          <a:xfrm>
            <a:off x="488272" y="6583542"/>
            <a:ext cx="11523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BE660E"/>
                </a:solidFill>
              </a:rPr>
              <a:t>Esta análise foi feita pela Damke Consultoria e Treinamento, visando a melhor compreensão das práticas de hedge e uso de derivativos da JBS, com base no ITR do 4T2021.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DE266F1-EEEE-4C59-925B-263A99FACA3F}"/>
              </a:ext>
            </a:extLst>
          </p:cNvPr>
          <p:cNvSpPr txBox="1"/>
          <p:nvPr/>
        </p:nvSpPr>
        <p:spPr>
          <a:xfrm>
            <a:off x="1411090" y="6306543"/>
            <a:ext cx="3522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Apresentação de Resultado 4T2021, p. 32.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24053" t="22055" r="2629" b="9176"/>
          <a:stretch/>
        </p:blipFill>
        <p:spPr>
          <a:xfrm>
            <a:off x="1239416" y="1363624"/>
            <a:ext cx="9110722" cy="4804419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5549462" y="3184634"/>
            <a:ext cx="1277007" cy="85133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9159766" y="5691352"/>
            <a:ext cx="969655" cy="47669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23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AACE185-A1CD-6741-A6A8-14E480B0EA7F}"/>
              </a:ext>
            </a:extLst>
          </p:cNvPr>
          <p:cNvSpPr txBox="1"/>
          <p:nvPr/>
        </p:nvSpPr>
        <p:spPr>
          <a:xfrm>
            <a:off x="488272" y="6583542"/>
            <a:ext cx="11523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BE660E"/>
                </a:solidFill>
              </a:rPr>
              <a:t>Esta análise foi feita pela Damke Consultoria e Treinamento, visando a melhor compreensão das práticas de hedge e uso de derivativos da JBS, com base no ITR do 4T2021.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919AFEB-1747-EE4B-9D2E-3CD5F375465B}"/>
              </a:ext>
            </a:extLst>
          </p:cNvPr>
          <p:cNvSpPr txBox="1"/>
          <p:nvPr/>
        </p:nvSpPr>
        <p:spPr>
          <a:xfrm>
            <a:off x="1371599" y="285750"/>
            <a:ext cx="889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Endividamento em Moedas Estrangeiras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E266F1-EEEE-4C59-925B-263A99FACA3F}"/>
              </a:ext>
            </a:extLst>
          </p:cNvPr>
          <p:cNvSpPr txBox="1"/>
          <p:nvPr/>
        </p:nvSpPr>
        <p:spPr>
          <a:xfrm>
            <a:off x="9799988" y="6391181"/>
            <a:ext cx="22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ITR 4T2021, p. 43</a:t>
            </a:r>
          </a:p>
          <a:p>
            <a:r>
              <a:rPr lang="pt-BR" sz="1200" dirty="0"/>
              <a:t>.</a:t>
            </a:r>
          </a:p>
          <a:p>
            <a:r>
              <a:rPr lang="pt-BR" sz="1200" dirty="0"/>
              <a:t>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l="35172" t="21135" r="13751" b="6876"/>
          <a:stretch/>
        </p:blipFill>
        <p:spPr>
          <a:xfrm>
            <a:off x="2002221" y="932081"/>
            <a:ext cx="7797767" cy="5651461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002221" y="4824248"/>
            <a:ext cx="4209393" cy="15765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4818994" y="2641679"/>
            <a:ext cx="1171903" cy="2591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4818994" y="5044677"/>
            <a:ext cx="1392620" cy="58355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229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23535" t="32865" r="7673" b="16995"/>
          <a:stretch/>
        </p:blipFill>
        <p:spPr>
          <a:xfrm>
            <a:off x="0" y="1733418"/>
            <a:ext cx="11928755" cy="4888099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9475846" y="6343975"/>
            <a:ext cx="921336" cy="21369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9475846" y="6130281"/>
            <a:ext cx="921336" cy="21369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42818" y="6125021"/>
            <a:ext cx="1252582" cy="2189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919AFEB-1747-EE4B-9D2E-3CD5F375465B}"/>
              </a:ext>
            </a:extLst>
          </p:cNvPr>
          <p:cNvSpPr txBox="1"/>
          <p:nvPr/>
        </p:nvSpPr>
        <p:spPr>
          <a:xfrm>
            <a:off x="1371599" y="285750"/>
            <a:ext cx="889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Instrumentos Financeiros</a:t>
            </a:r>
          </a:p>
        </p:txBody>
      </p:sp>
    </p:spTree>
    <p:extLst>
      <p:ext uri="{BB962C8B-B14F-4D97-AF65-F5344CB8AC3E}">
        <p14:creationId xmlns:p14="http://schemas.microsoft.com/office/powerpoint/2010/main" val="153708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AACE185-A1CD-6741-A6A8-14E480B0EA7F}"/>
              </a:ext>
            </a:extLst>
          </p:cNvPr>
          <p:cNvSpPr txBox="1"/>
          <p:nvPr/>
        </p:nvSpPr>
        <p:spPr>
          <a:xfrm>
            <a:off x="488272" y="6583542"/>
            <a:ext cx="11523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BE660E"/>
                </a:solidFill>
              </a:rPr>
              <a:t>Esta análise foi feita pela Damke Consultoria e Treinamento, visando a melhor compreensão das práticas de hedge e uso de derivativos da JBS, com base no ITR do 4T2021.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919AFEB-1747-EE4B-9D2E-3CD5F375465B}"/>
              </a:ext>
            </a:extLst>
          </p:cNvPr>
          <p:cNvSpPr txBox="1"/>
          <p:nvPr/>
        </p:nvSpPr>
        <p:spPr>
          <a:xfrm>
            <a:off x="1371599" y="285750"/>
            <a:ext cx="10105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Exposição ao Risco de Variação Cambial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E266F1-EEEE-4C59-925B-263A99FACA3F}"/>
              </a:ext>
            </a:extLst>
          </p:cNvPr>
          <p:cNvSpPr txBox="1"/>
          <p:nvPr/>
        </p:nvSpPr>
        <p:spPr>
          <a:xfrm>
            <a:off x="10389794" y="6278538"/>
            <a:ext cx="2212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ITR 4T2021, p. 61.</a:t>
            </a:r>
          </a:p>
          <a:p>
            <a:r>
              <a:rPr lang="pt-BR" sz="12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/>
          <a:srcRect l="34397" t="23896" r="3922" b="8255"/>
          <a:stretch/>
        </p:blipFill>
        <p:spPr>
          <a:xfrm>
            <a:off x="1371599" y="932081"/>
            <a:ext cx="9018195" cy="557729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371599" y="5833241"/>
            <a:ext cx="2790498" cy="6761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1371599" y="4781961"/>
            <a:ext cx="2790498" cy="88541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35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AACE185-A1CD-6741-A6A8-14E480B0EA7F}"/>
              </a:ext>
            </a:extLst>
          </p:cNvPr>
          <p:cNvSpPr txBox="1"/>
          <p:nvPr/>
        </p:nvSpPr>
        <p:spPr>
          <a:xfrm>
            <a:off x="488272" y="6583542"/>
            <a:ext cx="11523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BE660E"/>
                </a:solidFill>
              </a:rPr>
              <a:t>Esta análise foi feita pela Damke Consultoria e Treinamento, visando a melhor compreensão das práticas de hedge e uso de derivativos da JBS, com base no ITR do 4T2021.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919AFEB-1747-EE4B-9D2E-3CD5F375465B}"/>
              </a:ext>
            </a:extLst>
          </p:cNvPr>
          <p:cNvSpPr txBox="1"/>
          <p:nvPr/>
        </p:nvSpPr>
        <p:spPr>
          <a:xfrm>
            <a:off x="1371599" y="285750"/>
            <a:ext cx="10105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Análise de Sensibilidade à Variação Cambial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E266F1-EEEE-4C59-925B-263A99FACA3F}"/>
              </a:ext>
            </a:extLst>
          </p:cNvPr>
          <p:cNvSpPr txBox="1"/>
          <p:nvPr/>
        </p:nvSpPr>
        <p:spPr>
          <a:xfrm>
            <a:off x="566785" y="6383487"/>
            <a:ext cx="2212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ITR 4T2021, p. 62.</a:t>
            </a:r>
          </a:p>
          <a:p>
            <a:r>
              <a:rPr lang="pt-BR" sz="1200" dirty="0"/>
              <a:t>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26356" t="36996" r="4651" b="27593"/>
          <a:stretch/>
        </p:blipFill>
        <p:spPr>
          <a:xfrm>
            <a:off x="290560" y="1558750"/>
            <a:ext cx="9805875" cy="257258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/>
          <a:srcRect l="27026" t="47125" r="4440" b="37925"/>
          <a:stretch/>
        </p:blipFill>
        <p:spPr>
          <a:xfrm>
            <a:off x="290560" y="4058921"/>
            <a:ext cx="9805872" cy="117765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5"/>
          <a:srcRect l="26379" t="48735" r="4569" b="36775"/>
          <a:stretch/>
        </p:blipFill>
        <p:spPr>
          <a:xfrm>
            <a:off x="290560" y="5205832"/>
            <a:ext cx="9805872" cy="1177655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263462" y="3551201"/>
            <a:ext cx="819807" cy="60944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0096432" y="2173346"/>
            <a:ext cx="23708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JBS possui exposição a outras moedas porém a de mais relevância é o Dólar Americano</a:t>
            </a:r>
          </a:p>
        </p:txBody>
      </p:sp>
    </p:spTree>
    <p:extLst>
      <p:ext uri="{BB962C8B-B14F-4D97-AF65-F5344CB8AC3E}">
        <p14:creationId xmlns:p14="http://schemas.microsoft.com/office/powerpoint/2010/main" val="7559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AACE185-A1CD-6741-A6A8-14E480B0EA7F}"/>
              </a:ext>
            </a:extLst>
          </p:cNvPr>
          <p:cNvSpPr txBox="1"/>
          <p:nvPr/>
        </p:nvSpPr>
        <p:spPr>
          <a:xfrm>
            <a:off x="488272" y="6583542"/>
            <a:ext cx="11523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BE660E"/>
                </a:solidFill>
              </a:rPr>
              <a:t>Esta análise foi feita pela Damke Consultoria e Treinamento, visando a melhor compreensão das práticas de hedge e uso de derivativos da JBS, com base no ITR do 4T2021.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919AFEB-1747-EE4B-9D2E-3CD5F375465B}"/>
              </a:ext>
            </a:extLst>
          </p:cNvPr>
          <p:cNvSpPr txBox="1"/>
          <p:nvPr/>
        </p:nvSpPr>
        <p:spPr>
          <a:xfrm>
            <a:off x="1371599" y="285750"/>
            <a:ext cx="889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Análise de Sensibilidade a Taxa de Juros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E266F1-EEEE-4C59-925B-263A99FACA3F}"/>
              </a:ext>
            </a:extLst>
          </p:cNvPr>
          <p:cNvSpPr txBox="1"/>
          <p:nvPr/>
        </p:nvSpPr>
        <p:spPr>
          <a:xfrm>
            <a:off x="646545" y="6391181"/>
            <a:ext cx="22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ITR 4T2021, p. 60</a:t>
            </a:r>
          </a:p>
          <a:p>
            <a:r>
              <a:rPr lang="pt-BR" sz="1200" dirty="0"/>
              <a:t>.</a:t>
            </a:r>
          </a:p>
          <a:p>
            <a:r>
              <a:rPr lang="pt-BR" sz="1200" dirty="0"/>
              <a:t>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23922" t="42525" r="7543" b="34705"/>
          <a:stretch/>
        </p:blipFill>
        <p:spPr>
          <a:xfrm>
            <a:off x="819965" y="1355837"/>
            <a:ext cx="10972159" cy="204951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/>
          <a:srcRect l="26767" t="42755" r="4569" b="21365"/>
          <a:stretch/>
        </p:blipFill>
        <p:spPr>
          <a:xfrm>
            <a:off x="819964" y="3597714"/>
            <a:ext cx="10972159" cy="271917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19964" y="2049517"/>
            <a:ext cx="8166381" cy="22071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788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AACE185-A1CD-6741-A6A8-14E480B0EA7F}"/>
              </a:ext>
            </a:extLst>
          </p:cNvPr>
          <p:cNvSpPr txBox="1"/>
          <p:nvPr/>
        </p:nvSpPr>
        <p:spPr>
          <a:xfrm>
            <a:off x="488272" y="6583542"/>
            <a:ext cx="11523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BE660E"/>
                </a:solidFill>
              </a:rPr>
              <a:t>Esta análise foi feita pela Damke Consultoria e Treinamento, visando a melhor compreensão das práticas de hedge e uso de derivativos da JBS, com base no ITR do 4T2021.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919AFEB-1747-EE4B-9D2E-3CD5F375465B}"/>
              </a:ext>
            </a:extLst>
          </p:cNvPr>
          <p:cNvSpPr txBox="1"/>
          <p:nvPr/>
        </p:nvSpPr>
        <p:spPr>
          <a:xfrm>
            <a:off x="1371599" y="285750"/>
            <a:ext cx="889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Commodities: Boi e Grãos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E266F1-EEEE-4C59-925B-263A99FACA3F}"/>
              </a:ext>
            </a:extLst>
          </p:cNvPr>
          <p:cNvSpPr txBox="1"/>
          <p:nvPr/>
        </p:nvSpPr>
        <p:spPr>
          <a:xfrm>
            <a:off x="740979" y="6352709"/>
            <a:ext cx="2191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ITR 4T2021, p. 64.</a:t>
            </a:r>
          </a:p>
          <a:p>
            <a:r>
              <a:rPr lang="pt-BR" sz="1200" dirty="0"/>
              <a:t>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l="24181" t="30795" r="5991" b="18376"/>
          <a:stretch/>
        </p:blipFill>
        <p:spPr>
          <a:xfrm>
            <a:off x="740978" y="1860332"/>
            <a:ext cx="10976845" cy="4492378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8E800398-F9CD-4C45-AD86-B46CF554E404}"/>
              </a:ext>
            </a:extLst>
          </p:cNvPr>
          <p:cNvSpPr txBox="1">
            <a:spLocks/>
          </p:cNvSpPr>
          <p:nvPr/>
        </p:nvSpPr>
        <p:spPr>
          <a:xfrm>
            <a:off x="740979" y="1162914"/>
            <a:ext cx="11070316" cy="163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Boi</a:t>
            </a:r>
            <a:b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b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endParaRPr lang="pt-BR" sz="1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666593" y="3547241"/>
            <a:ext cx="2270235" cy="4887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5954110" y="5937154"/>
            <a:ext cx="2622331" cy="4887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8975834" y="5937154"/>
            <a:ext cx="2622331" cy="4887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811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AACE185-A1CD-6741-A6A8-14E480B0EA7F}"/>
              </a:ext>
            </a:extLst>
          </p:cNvPr>
          <p:cNvSpPr txBox="1"/>
          <p:nvPr/>
        </p:nvSpPr>
        <p:spPr>
          <a:xfrm>
            <a:off x="488272" y="6583542"/>
            <a:ext cx="11523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BE660E"/>
                </a:solidFill>
              </a:rPr>
              <a:t>Esta análise foi feita pela Damke Consultoria e Treinamento, visando a melhor compreensão das práticas de hedge e uso de derivativos da JBS, com base no ITR do 4T2021.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E266F1-EEEE-4C59-925B-263A99FACA3F}"/>
              </a:ext>
            </a:extLst>
          </p:cNvPr>
          <p:cNvSpPr txBox="1"/>
          <p:nvPr/>
        </p:nvSpPr>
        <p:spPr>
          <a:xfrm>
            <a:off x="661695" y="6351162"/>
            <a:ext cx="2212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ITR 4T2021, p. 67.</a:t>
            </a:r>
          </a:p>
          <a:p>
            <a:r>
              <a:rPr lang="pt-BR" sz="1200" dirty="0"/>
              <a:t>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919AFEB-1747-EE4B-9D2E-3CD5F375465B}"/>
              </a:ext>
            </a:extLst>
          </p:cNvPr>
          <p:cNvSpPr txBox="1"/>
          <p:nvPr/>
        </p:nvSpPr>
        <p:spPr>
          <a:xfrm>
            <a:off x="1371599" y="285750"/>
            <a:ext cx="889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Commodities: Boi e Grãos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24569" t="33555" r="5862" b="13545"/>
          <a:stretch/>
        </p:blipFill>
        <p:spPr>
          <a:xfrm>
            <a:off x="661695" y="1890315"/>
            <a:ext cx="10673712" cy="4460847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8E800398-F9CD-4C45-AD86-B46CF554E404}"/>
              </a:ext>
            </a:extLst>
          </p:cNvPr>
          <p:cNvSpPr txBox="1">
            <a:spLocks/>
          </p:cNvSpPr>
          <p:nvPr/>
        </p:nvSpPr>
        <p:spPr>
          <a:xfrm>
            <a:off x="661695" y="1164461"/>
            <a:ext cx="11070316" cy="163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Boi USA</a:t>
            </a:r>
            <a:b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b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endParaRPr lang="pt-BR" sz="1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7819697" y="2335531"/>
            <a:ext cx="1907628" cy="4887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7819697" y="3305751"/>
            <a:ext cx="1907628" cy="24436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63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AACE185-A1CD-6741-A6A8-14E480B0EA7F}"/>
              </a:ext>
            </a:extLst>
          </p:cNvPr>
          <p:cNvSpPr txBox="1"/>
          <p:nvPr/>
        </p:nvSpPr>
        <p:spPr>
          <a:xfrm>
            <a:off x="488272" y="6583542"/>
            <a:ext cx="11523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BE660E"/>
                </a:solidFill>
              </a:rPr>
              <a:t>Esta análise foi feita pela Damke Consultoria e Treinamento, visando a melhor compreensão das práticas de hedge e uso de derivativos da JBS, com base no ITR do 4T2021.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E266F1-EEEE-4C59-925B-263A99FACA3F}"/>
              </a:ext>
            </a:extLst>
          </p:cNvPr>
          <p:cNvSpPr txBox="1"/>
          <p:nvPr/>
        </p:nvSpPr>
        <p:spPr>
          <a:xfrm>
            <a:off x="661695" y="6351162"/>
            <a:ext cx="2212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ITR 4T2021, p. 65.</a:t>
            </a:r>
          </a:p>
          <a:p>
            <a:r>
              <a:rPr lang="pt-BR" sz="1200" dirty="0"/>
              <a:t>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919AFEB-1747-EE4B-9D2E-3CD5F375465B}"/>
              </a:ext>
            </a:extLst>
          </p:cNvPr>
          <p:cNvSpPr txBox="1"/>
          <p:nvPr/>
        </p:nvSpPr>
        <p:spPr>
          <a:xfrm>
            <a:off x="1371599" y="285750"/>
            <a:ext cx="889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Commodities: Boi e Grãos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8E800398-F9CD-4C45-AD86-B46CF554E404}"/>
              </a:ext>
            </a:extLst>
          </p:cNvPr>
          <p:cNvSpPr txBox="1">
            <a:spLocks/>
          </p:cNvSpPr>
          <p:nvPr/>
        </p:nvSpPr>
        <p:spPr>
          <a:xfrm>
            <a:off x="661695" y="1164461"/>
            <a:ext cx="11070316" cy="163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Grãos</a:t>
            </a:r>
            <a:b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br>
              <a:rPr lang="pt-BR" sz="18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endParaRPr lang="pt-BR" sz="18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l="25086" t="25505" r="6250" b="9405"/>
          <a:stretch/>
        </p:blipFill>
        <p:spPr>
          <a:xfrm>
            <a:off x="661694" y="1889520"/>
            <a:ext cx="10894429" cy="446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95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581864-2C70-45F6-A171-AB752C893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350" y="287791"/>
            <a:ext cx="9795588" cy="621944"/>
          </a:xfrm>
        </p:spPr>
        <p:txBody>
          <a:bodyPr>
            <a:normAutofit/>
          </a:bodyPr>
          <a:lstStyle/>
          <a:p>
            <a:pPr algn="ctr"/>
            <a:r>
              <a:rPr lang="pt-BR" sz="2800" dirty="0"/>
              <a:t>Sobre a DAMKE Consultoria e Treinamento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087211-01B1-4636-B361-E76FA1C92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787" y="1648691"/>
            <a:ext cx="8207114" cy="42256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 DAMKE Consultoria e Treinamento é uma empresa especializada em analisar, desenvolver e implementar </a:t>
            </a:r>
            <a:r>
              <a:rPr lang="pt-BR" sz="1600" b="1" dirty="0"/>
              <a:t>práticas e políticas de hedge cambial, de juros e commodities em empresas não financeiras</a:t>
            </a:r>
            <a:r>
              <a:rPr lang="pt-BR" sz="16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pt-BR" sz="1600" dirty="0"/>
              <a:t>Acompanhe nossas análises e entrevistas em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pt-BR" sz="1600" dirty="0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https://www.linkedin.com/in/berenicedamke/</a:t>
            </a:r>
            <a:endParaRPr lang="pt-BR" sz="1600" dirty="0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1600" dirty="0">
                <a:solidFill>
                  <a:srgbClr val="FFC000"/>
                </a:solidFill>
                <a:hlinkClick r:id="rId4"/>
              </a:rPr>
              <a:t>https://twitter.com/BereniceDamke</a:t>
            </a:r>
            <a:endParaRPr lang="pt-BR" sz="1600" dirty="0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1600" dirty="0" err="1">
                <a:solidFill>
                  <a:srgbClr val="FFC000"/>
                </a:solidFill>
              </a:rPr>
              <a:t>Spotfy</a:t>
            </a:r>
            <a:r>
              <a:rPr lang="pt-BR" sz="1600" dirty="0">
                <a:solidFill>
                  <a:srgbClr val="FFC000"/>
                </a:solidFill>
              </a:rPr>
              <a:t> e as principais plataformas de streaming:  Damke Consultoria e Treinamento</a:t>
            </a:r>
            <a:r>
              <a:rPr lang="pt-BR" sz="1600" dirty="0">
                <a:solidFill>
                  <a:srgbClr val="BE660E"/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1600" b="1" dirty="0"/>
              <a:t>Damke Entrevista</a:t>
            </a:r>
            <a:r>
              <a:rPr lang="pt-BR" sz="1600" dirty="0"/>
              <a:t>: </a:t>
            </a:r>
            <a:r>
              <a:rPr lang="pt-BR" sz="1600" dirty="0">
                <a:solidFill>
                  <a:srgbClr val="BE660E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https://www.youtube.com/channel/UCIhpw-qsgC468URr0X8V5IQ</a:t>
            </a:r>
            <a:r>
              <a:rPr lang="pt-BR" sz="1600" dirty="0">
                <a:solidFill>
                  <a:srgbClr val="BE660E"/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pt-BR" sz="1600" b="1" dirty="0"/>
              <a:t>Podemos apoiar você e sua empresa gerir riscos financeiros e gerar valor!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1600" dirty="0"/>
              <a:t>Entre em contato conosco: </a:t>
            </a:r>
            <a:r>
              <a:rPr lang="pt-BR" sz="1600" u="sng" dirty="0">
                <a:solidFill>
                  <a:srgbClr val="FFC000"/>
                </a:solidFill>
              </a:rPr>
              <a:t>contato</a:t>
            </a:r>
            <a:r>
              <a:rPr lang="pt-BR" sz="1600" u="sng" dirty="0">
                <a:solidFill>
                  <a:srgbClr val="FFC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@damkeconsultoria.com.br</a:t>
            </a:r>
            <a:endParaRPr lang="pt-BR" sz="1600" u="sng" dirty="0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sz="1600" dirty="0"/>
              <a:t>Saiba mais em </a:t>
            </a:r>
            <a:r>
              <a:rPr lang="pt-BR" sz="1600" dirty="0">
                <a:solidFill>
                  <a:srgbClr val="BE660E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www.damkeconsultoria.com.br</a:t>
            </a:r>
            <a:r>
              <a:rPr lang="pt-BR" sz="1600" dirty="0">
                <a:solidFill>
                  <a:srgbClr val="BE660E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endParaRPr lang="pt-BR" sz="16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1CFF9DD-AE94-4489-870A-97DCF9F2DC7D}"/>
              </a:ext>
            </a:extLst>
          </p:cNvPr>
          <p:cNvSpPr txBox="1"/>
          <p:nvPr/>
        </p:nvSpPr>
        <p:spPr>
          <a:xfrm>
            <a:off x="7703127" y="5334000"/>
            <a:ext cx="3955472" cy="709950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 rtl="0">
              <a:defRPr lang="pt-B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1200" dirty="0"/>
              <a:t>Importante: este material </a:t>
            </a:r>
            <a:r>
              <a:rPr lang="pt-BR" sz="1200" u="sng" dirty="0"/>
              <a:t>não</a:t>
            </a:r>
            <a:r>
              <a:rPr lang="pt-BR" sz="1200" dirty="0"/>
              <a:t> consiste em recomendação de investimento e pode ser usado, desde que citando a </a:t>
            </a:r>
            <a:r>
              <a:rPr lang="pt-BR" sz="1200" b="1" dirty="0"/>
              <a:t>Damke Consultoria e Treinamento</a:t>
            </a:r>
          </a:p>
        </p:txBody>
      </p:sp>
    </p:spTree>
    <p:extLst>
      <p:ext uri="{BB962C8B-B14F-4D97-AF65-F5344CB8AC3E}">
        <p14:creationId xmlns:p14="http://schemas.microsoft.com/office/powerpoint/2010/main" val="16275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reção de Vendas 16:9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165_TF03431374.potx" id="{642082C3-33C4-4A4F-826A-DE6F41321B77}" vid="{9E4BA8FB-5DC8-40C3-9BE9-9FE0540F6115}"/>
    </a:ext>
  </a:extLst>
</a:theme>
</file>

<file path=ppt/theme/theme2.xml><?xml version="1.0" encoding="utf-8"?>
<a:theme xmlns:a="http://schemas.openxmlformats.org/drawingml/2006/main" name="Tema do Offic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direção empresarial (widescreen)</Template>
  <TotalTime>4169</TotalTime>
  <Words>1219</Words>
  <Application>Microsoft Office PowerPoint</Application>
  <PresentationFormat>Widescreen</PresentationFormat>
  <Paragraphs>89</Paragraphs>
  <Slides>14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Book Antiqua</vt:lpstr>
      <vt:lpstr>Calibri</vt:lpstr>
      <vt:lpstr>Direção de Vendas 16:9</vt:lpstr>
      <vt:lpstr>JBS (#JBSS3): Apresentação de Resultado– 4T2021</vt:lpstr>
      <vt:lpstr>JBS: A Empresa</vt:lpstr>
      <vt:lpstr>JBS: A Empresa</vt:lpstr>
      <vt:lpstr>JBSS3: Resultado Consolidado 4T2021</vt:lpstr>
      <vt:lpstr>JBSS3: Resultado Consolidado 4T2021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Sobre a DAMKE Consultoria e Treinamento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Fundição Tupy: uso de derivativos para hedge – 4T2019</dc:title>
  <dc:creator>Berenice Righi Damke</dc:creator>
  <cp:lastModifiedBy>berenicedamke@gmail.com</cp:lastModifiedBy>
  <cp:revision>186</cp:revision>
  <dcterms:created xsi:type="dcterms:W3CDTF">2020-06-19T05:21:09Z</dcterms:created>
  <dcterms:modified xsi:type="dcterms:W3CDTF">2022-04-20T22:10:14Z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